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1" r:id="rId3"/>
    <p:sldId id="266" r:id="rId4"/>
    <p:sldId id="268" r:id="rId5"/>
    <p:sldId id="264" r:id="rId6"/>
    <p:sldId id="262" r:id="rId7"/>
    <p:sldId id="263" r:id="rId8"/>
    <p:sldId id="261" r:id="rId9"/>
    <p:sldId id="259" r:id="rId10"/>
    <p:sldId id="267" r:id="rId11"/>
    <p:sldId id="265" r:id="rId12"/>
    <p:sldId id="272" r:id="rId13"/>
    <p:sldId id="269" r:id="rId14"/>
    <p:sldId id="257" r:id="rId15"/>
    <p:sldId id="258" r:id="rId16"/>
    <p:sldId id="270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sedila" id="{79D79AF7-2B1F-489C-B5E2-F12A43F5A62A}">
          <p14:sldIdLst>
            <p14:sldId id="260"/>
          </p14:sldIdLst>
        </p14:section>
        <p14:section name="Statistika" id="{CF5193AB-F410-49B5-885F-7B459D70D374}">
          <p14:sldIdLst>
            <p14:sldId id="271"/>
            <p14:sldId id="266"/>
            <p14:sldId id="268"/>
            <p14:sldId id="264"/>
            <p14:sldId id="262"/>
            <p14:sldId id="263"/>
            <p14:sldId id="261"/>
            <p14:sldId id="259"/>
            <p14:sldId id="267"/>
            <p14:sldId id="265"/>
            <p14:sldId id="272"/>
            <p14:sldId id="269"/>
            <p14:sldId id="257"/>
            <p14:sldId id="25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>
        <p:scale>
          <a:sx n="79" d="100"/>
          <a:sy n="79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646854182852425"/>
          <c:y val="4.0180778141061163E-2"/>
        </c:manualLayout>
      </c:layout>
      <c:overlay val="0"/>
    </c:title>
    <c:autoTitleDeleted val="0"/>
    <c:view3D>
      <c:rotX val="50"/>
      <c:rotY val="155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7178885135428E-2"/>
          <c:y val="0"/>
          <c:w val="0.83917878694438075"/>
          <c:h val="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Slovenija</c:v>
                </c:pt>
              </c:strCache>
            </c:strRef>
          </c:tx>
          <c:explosion val="7"/>
          <c:dPt>
            <c:idx val="0"/>
            <c:bubble3D val="0"/>
            <c:explosion val="19"/>
          </c:dPt>
          <c:cat>
            <c:strRef>
              <c:f>List1!$A$2:$A$3</c:f>
              <c:strCache>
                <c:ptCount val="2"/>
                <c:pt idx="0">
                  <c:v>Slovenščina:  88%</c:v>
                </c:pt>
                <c:pt idx="1">
                  <c:v>Drugi:  12%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0.88000000000000034</c:v>
                </c:pt>
                <c:pt idx="1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9925740868663458"/>
          <c:y val="0.7385493157170675"/>
          <c:w val="0.51906779661016944"/>
          <c:h val="0.1312029890478999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55307915059577E-2"/>
          <c:y val="0"/>
          <c:w val="0.94856705673202957"/>
          <c:h val="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Gimnazija Ptuj</c:v>
                </c:pt>
              </c:strCache>
            </c:strRef>
          </c:tx>
          <c:explosion val="9"/>
          <c:dPt>
            <c:idx val="0"/>
            <c:bubble3D val="0"/>
            <c:explosion val="26"/>
          </c:dPt>
          <c:cat>
            <c:strRef>
              <c:f>List1!$A$2:$A$3</c:f>
              <c:strCache>
                <c:ptCount val="2"/>
                <c:pt idx="0">
                  <c:v>Slovenščina:  98%</c:v>
                </c:pt>
                <c:pt idx="1">
                  <c:v>Drugi:  2%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649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754330311231181"/>
          <c:y val="0.70274225633325693"/>
          <c:w val="0.49719014265263972"/>
          <c:h val="0.1294679520989403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99BC-4F9A-4DA1-A6BA-9C557EBF29F6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E6BE-5B06-41DC-BC81-6C8CCDDF8C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74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E6BE-5B06-41DC-BC81-6C8CCDDF8C7A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0212-1519-4FDB-AB5D-75B6996DA51F}" type="datetimeFigureOut">
              <a:rPr lang="sl-SI" smtClean="0"/>
              <a:pPr/>
              <a:t>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A9BA-5F3C-4347-B8A5-8BFC4237DE6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hone_Dialog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6309320"/>
            <a:ext cx="7772400" cy="14700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136904" cy="5544616"/>
          </a:xfrm>
        </p:spPr>
        <p:txBody>
          <a:bodyPr/>
          <a:lstStyle/>
          <a:p>
            <a:pPr algn="l"/>
            <a:r>
              <a:rPr lang="sl-SI" dirty="0" smtClean="0"/>
              <a:t>21. </a:t>
            </a:r>
            <a:r>
              <a:rPr lang="sl-SI" smtClean="0"/>
              <a:t>februar </a:t>
            </a:r>
            <a:r>
              <a:rPr lang="sl-SI" dirty="0" smtClean="0"/>
              <a:t>je mednarodni dan materinščine, s katerim je Unesco želel javnost opomniti na spoštovanje lastnega in hkrati drugih maternih jezikov po svetu.</a:t>
            </a:r>
          </a:p>
          <a:p>
            <a:pPr algn="l"/>
            <a:endParaRPr lang="sl-SI" dirty="0"/>
          </a:p>
          <a:p>
            <a:pPr algn="l"/>
            <a:r>
              <a:rPr lang="sl-SI" dirty="0" smtClean="0"/>
              <a:t>Raznolikost materinščine na Gimnaziji Ptuj smo predstavili ob besedilih, ki so jih izbrali dijaki in nekateri profesorji naše šole.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69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RUŠČINA</a:t>
            </a:r>
            <a:endParaRPr lang="sl-SI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15616" y="1340768"/>
            <a:ext cx="6840760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Красноярск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является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самым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крупным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городoм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Восточной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Сибири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Дальнего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Востока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Он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был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построен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казаками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1628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году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и в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настоящий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момент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насчитывает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980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тысяч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человек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населения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большей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степени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Красноярск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известен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мире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благодаря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природному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заповеднику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“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Красноярские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столбы</a:t>
            </a:r>
            <a:r>
              <a:rPr lang="sl-SI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”.</a:t>
            </a:r>
          </a:p>
          <a:p>
            <a:pPr marL="0" indent="0" algn="just">
              <a:buNone/>
            </a:pPr>
            <a:endParaRPr lang="sl-SI" sz="3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Красноярские</a:t>
            </a:r>
            <a:r>
              <a:rPr lang="sl-SI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Столбы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уникальное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явление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О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них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написано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много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книг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статей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стихов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песен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О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них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снимаются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фильмы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они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служат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источником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вдохновения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художников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Столбами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связано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множество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судеб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событий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Там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родилось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живет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уникальное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движение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“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столбистов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”,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своими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традициями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своеобразным</a:t>
            </a:r>
            <a:r>
              <a:rPr lang="sl-SI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фольклором</a:t>
            </a:r>
            <a:r>
              <a:rPr lang="sl-SI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sl-SI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10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SRBŠČINA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043608" y="1412776"/>
            <a:ext cx="7056784" cy="4536504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Господине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докторе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звала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вас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амо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лутка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болесна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гледајте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Пипните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јој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образе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пипните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јој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чело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мени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бар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чини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ужасно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врело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!"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Доктор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седи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укочен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озбиљним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миром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пипа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било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луткино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дрма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шеширом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Инфлуенца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'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умрети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неће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немојте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је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љубити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вас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пређе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l-SI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Лек</a:t>
            </a:r>
            <a:r>
              <a:rPr lang="sl-SI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ћу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јој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прописати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прашак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сваког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сата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уз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нек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'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протрља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ваша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баба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Ната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Лимунаду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правите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вел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'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ким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чашама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ако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јој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пије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попићу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ја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вама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9685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hone_Dialo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Materni jezik večine prebivalcev v Sloveniji je slovenščina, a nekako 10 % prebivalstva lažje razmišlja v kakšnem drugem jeziku, na primer v jezikih držav nekdanje Jugoslavije, v italijanščini ali v madžarščini.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 naši šoli je 13 dijakov, katerih materinščina ni slovenščina.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0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Delež jezikov v vlogi materinščine</a:t>
            </a:r>
            <a:endParaRPr lang="sl-SI" dirty="0"/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sz="half" idx="2"/>
          </p:nvPr>
        </p:nvGraphicFramePr>
        <p:xfrm>
          <a:off x="4499992" y="1484784"/>
          <a:ext cx="464400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grada vsebine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333721"/>
              </p:ext>
            </p:extLst>
          </p:nvPr>
        </p:nvGraphicFramePr>
        <p:xfrm>
          <a:off x="0" y="1628800"/>
          <a:ext cx="464400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5831632" y="638132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Vir: Statistični urad RS, 2002</a:t>
            </a:r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Materinski jeziki dijakov Gimnazije Ptuj</a:t>
            </a:r>
            <a:endParaRPr lang="sl-SI" dirty="0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810948"/>
              </p:ext>
            </p:extLst>
          </p:nvPr>
        </p:nvGraphicFramePr>
        <p:xfrm>
          <a:off x="467544" y="234888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Materni</a:t>
                      </a:r>
                      <a:r>
                        <a:rPr lang="sl-SI" baseline="0" dirty="0" smtClean="0"/>
                        <a:t> jezik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Št. dijakov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Albanščina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Bosanščina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Hrvaščina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Makedonščina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Nemščina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Ruščina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Slovenščina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649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Srbščina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Tone Pavček: Angel prvega koraka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Angel prvega koraka je angel premika.</a:t>
            </a:r>
          </a:p>
          <a:p>
            <a:pPr marL="0" indent="0">
              <a:buNone/>
            </a:pPr>
            <a:r>
              <a:rPr lang="sl-SI" dirty="0" smtClean="0"/>
              <a:t>Stati ali hoditi – kakšna je razlika!</a:t>
            </a:r>
          </a:p>
          <a:p>
            <a:pPr marL="0" indent="0">
              <a:buNone/>
            </a:pPr>
            <a:r>
              <a:rPr lang="sl-SI" dirty="0" smtClean="0"/>
              <a:t>Najprej stanje, sedenje, a zdaj se hodi.</a:t>
            </a:r>
          </a:p>
          <a:p>
            <a:pPr marL="0" indent="0">
              <a:buNone/>
            </a:pPr>
            <a:r>
              <a:rPr lang="sl-SI" dirty="0" smtClean="0"/>
              <a:t>Tako je angel prvega koraka angel velikega dejanja.</a:t>
            </a:r>
          </a:p>
          <a:p>
            <a:pPr marL="0" indent="0">
              <a:buNone/>
            </a:pPr>
            <a:r>
              <a:rPr lang="sl-SI" dirty="0" smtClean="0"/>
              <a:t>Nekdo se premakne prvič in za vedno od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tola do mize in to je nedvomno ogromno.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Stopila je mala nožica iz sebe in šla. Zdaj</a:t>
            </a:r>
          </a:p>
          <a:p>
            <a:pPr marL="0" indent="0">
              <a:buNone/>
            </a:pPr>
            <a:r>
              <a:rPr lang="sl-SI" dirty="0"/>
              <a:t>j</a:t>
            </a:r>
            <a:r>
              <a:rPr lang="sl-SI" dirty="0" smtClean="0"/>
              <a:t>e velika in ni </a:t>
            </a:r>
            <a:r>
              <a:rPr lang="sl-SI" dirty="0" err="1" smtClean="0"/>
              <a:t>karsibodi</a:t>
            </a:r>
            <a:r>
              <a:rPr lang="sl-SI" dirty="0" smtClean="0"/>
              <a:t>! Saj zdaj ne hodi.</a:t>
            </a:r>
          </a:p>
          <a:p>
            <a:pPr marL="0" indent="0">
              <a:buNone/>
            </a:pPr>
            <a:r>
              <a:rPr lang="sl-SI" dirty="0" smtClean="0"/>
              <a:t>A to je silna razlika.</a:t>
            </a:r>
          </a:p>
          <a:p>
            <a:pPr marL="0" indent="0">
              <a:buNone/>
            </a:pPr>
            <a:r>
              <a:rPr lang="sl-SI" dirty="0" smtClean="0"/>
              <a:t>Tako bo lahko stopila kasneje v raketo,</a:t>
            </a:r>
          </a:p>
          <a:p>
            <a:pPr marL="0" indent="0">
              <a:buNone/>
            </a:pPr>
            <a:r>
              <a:rPr lang="sl-SI" dirty="0" smtClean="0"/>
              <a:t>v vesolje, v </a:t>
            </a:r>
            <a:r>
              <a:rPr lang="sl-SI" dirty="0" err="1" smtClean="0"/>
              <a:t>vsemir</a:t>
            </a:r>
            <a:r>
              <a:rPr lang="sl-SI" dirty="0" smtClean="0"/>
              <a:t> po človeško spoznanje</a:t>
            </a:r>
          </a:p>
          <a:p>
            <a:pPr marL="0" indent="0">
              <a:buNone/>
            </a:pPr>
            <a:r>
              <a:rPr lang="sl-SI" dirty="0" smtClean="0"/>
              <a:t>In dušni mir.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68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SLOVENŠČINA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616" y="1196753"/>
            <a:ext cx="684076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Angel prvega koraka je angel premika.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Stati ali hoditi – kakšna je razlika!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Najprej stanje, sedenje, a zdaj se hodi.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Tako je angel prvega koraka angel velikega dejanja.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Nekdo se premakne prvič in za vedno od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stola do mize in to je nedvomno ogromno.</a:t>
            </a:r>
          </a:p>
          <a:p>
            <a:pPr marL="0" indent="0">
              <a:buNone/>
            </a:pPr>
            <a:endParaRPr lang="sl-SI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Stopila je mala nožica iz sebe in šla. Zdaj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 velika in ni </a:t>
            </a:r>
            <a:r>
              <a:rPr lang="sl-SI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karsibodi</a:t>
            </a: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 Saj zdaj ne hodi.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to je silna razlika.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Tako bo lahko stopila kasneje v raketo,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 vesolje, v </a:t>
            </a:r>
            <a:r>
              <a:rPr lang="sl-SI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vsemir</a:t>
            </a: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po človeško spoznanje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dušni mir.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ALBANŠČINA</a:t>
            </a:r>
            <a:endParaRPr lang="sl-SI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15616" y="1340768"/>
            <a:ext cx="6624736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nuk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cilës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ushtrie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ti, sepse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asnjëherë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nuk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kam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njohur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rrobat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ushtrisë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tani jam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shumë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plakë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për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t'i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mësuar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por ti je i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huaj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një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prej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atyre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ushtrive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na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vrarë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Ti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zanatin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mallkuar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luftës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një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prej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atyre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bërë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mua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gjysmënjeriu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një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copë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plakë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shushatur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vjen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këtë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dasmë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huaj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rri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qoshe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lëviz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buzët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duke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biseduar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ty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Asnjeri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nuk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ç'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them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sepse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gjithë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shumë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gëzuar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nuk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dua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t'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ua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prish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gëzimin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tjerëve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Ngaqë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nuk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dua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prish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gëzimin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po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rri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këtu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qoshë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lëviz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buzët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duke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mallkuar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ngadalë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mos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dëgjoje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njeri</a:t>
            </a: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3929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BOSANŠČINA</a:t>
            </a:r>
            <a:endParaRPr lang="sl-SI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87624" y="1196752"/>
            <a:ext cx="6840760" cy="4536504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Pređi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Bosnu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prebrodi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Drinu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Nećeš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naći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ravna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dorinu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U dorata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griva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do tala, -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boji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uroka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zala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čelu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mu ben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bijel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kô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srma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-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plaši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zasjede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ni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grma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Niti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vuka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niti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hajduka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Niti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puške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niti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vike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muške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Pređi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Bosnu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prebrodi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Drinu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Nećeš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naći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ravna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dorinu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dadu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Čengijića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slavnih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Svo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Zagorje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sela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ravnih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još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blago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nebroj'no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mnogo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bih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pregorjeti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mogô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Jer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otkako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dobrog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jašem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doru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Svaki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hair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mome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dvoru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Sam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vađam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s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njime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jaranim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Sve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travom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đeteljinom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hranim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đuls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lijem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mu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grivu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mijem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Biser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biram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sitne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nižem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grane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obođe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dori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sve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strane;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Jer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junak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isprosio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blago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-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Kakvo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blago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srcu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drago! -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će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skoro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putovati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doro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Mjestu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ravnom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Nevesinju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slavnom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Pred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kapijom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Ljubovića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dvora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zarže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da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dô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haber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dvora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Evo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svatâ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evo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barjaktara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Dajte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ljubu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moga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gospodara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endParaRPr lang="sl-SI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HRVAŠČINA</a:t>
            </a:r>
            <a:endParaRPr lang="sl-SI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15616" y="1340768"/>
            <a:ext cx="727280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ćudljiv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oblak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mijenja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nebesa</a:t>
            </a:r>
            <a: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en-GB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grana sa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kobi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raste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 se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lomi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da vene, da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lišće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stresa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bude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nova i da je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klice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časte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vjetar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bez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oblika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daje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oblik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prahu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Ruka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iz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koje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ptica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zrnje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kupi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Glagol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riječi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steže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dahu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Trijesak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munje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krošnju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lupi.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misao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mučena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zraku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Trzaj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nogu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trude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svijesti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Kret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nogu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bude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misli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koraku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b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teglilac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što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nema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kud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sjesti</a:t>
            </a:r>
            <a:r>
              <a:rPr lang="it-IT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sl-SI" sz="2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4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FRANCOŠČINA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1115616" y="1196752"/>
            <a:ext cx="3528392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</a:t>
            </a:r>
            <a:r>
              <a:rPr lang="sl-SI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souvenir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je te l'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rends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souvenirs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tu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sais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j'en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ai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tellement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Puisqu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'on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repart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toujours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à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zéro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pas la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peine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de s'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charger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trop.</a:t>
            </a:r>
            <a:b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Ce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souvenir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te l'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prends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souvenirs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comme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ça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j'en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veux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tout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temps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 par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erreur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la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vie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nous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sépare, je l'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sortirai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mon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tiroir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J'rêve les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yeux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ouverts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ça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fait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du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bien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ça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pas plus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loin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J'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veux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pas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voir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derrière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puisque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j'en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viens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Vivement</a:t>
            </a:r>
            <a:r>
              <a:rPr lang="sl-SI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demain</a:t>
            </a:r>
            <a:r>
              <a:rPr lang="sl-SI" sz="155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155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155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sz="quarter" idx="4"/>
          </p:nvPr>
        </p:nvSpPr>
        <p:spPr>
          <a:xfrm>
            <a:off x="4572001" y="1268760"/>
            <a:ext cx="3312368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bonheur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te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ressemble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tous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les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deux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vous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allez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si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bien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ensemble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J'te l'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dirai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jamais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jamais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assez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tout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que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tu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d'l'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effet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2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J'rêve les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yeux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ouverts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ça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du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bien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ça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n'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pas plus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loin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veux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pas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voir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derrière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puisque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j'en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viens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Vivement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demain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l-SI" sz="2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dernier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verre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de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sherry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de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chéri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amour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comme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je m'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ennuie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Tous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les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jours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se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ressemblent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à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présent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tu me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manques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terriblement</a:t>
            </a:r>
            <a:r>
              <a:rPr lang="sl-SI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79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</a:extLst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MAKEDONŠČINA</a:t>
            </a:r>
            <a:endParaRPr lang="sl-SI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15616" y="1340768"/>
            <a:ext cx="6840760" cy="4392488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Kako 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vratot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gerdani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niski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kamenja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studeni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taka na pleški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denovi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legnale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natežnale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Denovi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 -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denovi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argatski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maki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golemi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Stani si utre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porano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dojdi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većer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podocna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nautro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radost ponesi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navečer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taga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donesi -</a:t>
            </a:r>
          </a:p>
          <a:p>
            <a:pPr marL="0" indent="0">
              <a:buNone/>
            </a:pP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aj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pust da e, pust da bi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ostanal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zivotot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kućeški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sl-SI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Rodi 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ćovek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rob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bidi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rodi se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ćovek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skot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umri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skotski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cel život raboti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za drugi,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tugi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imoti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Za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tugi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beli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dvorovi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kopaj si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crni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grobovi!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Za sebe samo '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rgaj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si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za sebe maki trgaj si -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niži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gerdan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denovi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niži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si alki kovani,</a:t>
            </a:r>
          </a:p>
          <a:p>
            <a:pPr marL="0" indent="0">
              <a:buNone/>
            </a:pP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niži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si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sindžir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železen </a:t>
            </a:r>
            <a:b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okolu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vratot</a:t>
            </a:r>
            <a:r>
              <a:rPr lang="sl-SI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navezen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80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MALGAŠČINA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15616" y="1268760"/>
            <a:ext cx="684076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Zanahary</a:t>
            </a:r>
            <a:r>
              <a:rPr lang="sl-SI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ô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tahio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tanindrazanay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handroso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lalandava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handry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fahizay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Enga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anie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hanjaka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saina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mahay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miray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ho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sambatra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ilay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Madagasikaranay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Ireo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mpitondra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arovy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lalandava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tolory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saina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hendry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kinga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mahay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marina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anie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no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mba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hanjaka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tokoa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ho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sambatra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ilay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Madagasikaranay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taranakay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tahio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ho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vanona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tokoa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ireo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no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solofo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dimby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rahatrizay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Mba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ho tena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mahatoky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feno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fahendrena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ho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tany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sambatra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ilay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Madagasikaranay</a:t>
            </a: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NEMŠČINA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115616" y="1340768"/>
            <a:ext cx="6840760" cy="43924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Auf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Schultern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von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Giganten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vielleicht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landen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wir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Augen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groß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der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Mond,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sieh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sich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Schatten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verziehen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Atme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ganz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tief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Moment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ein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lass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ihn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dann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los</a:t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Spür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dein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Herz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grad'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einen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Schlag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überspringt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Und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wenn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es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kickt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alle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Wände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beben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Dann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glaub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'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ich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fest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dass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ein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Text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noch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immer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Leben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retten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kann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Dass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Liedern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man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liebt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Immer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Frieden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inne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liegt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Noten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ewig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leben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Kein Grab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zu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tief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für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die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Musik</a:t>
            </a:r>
            <a:r>
              <a:rPr lang="sl-SI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43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654</Words>
  <Application>Microsoft Office PowerPoint</Application>
  <PresentationFormat>Diaprojekcija na zaslonu (4:3)</PresentationFormat>
  <Paragraphs>99</Paragraphs>
  <Slides>16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PowerPointova predstavitev</vt:lpstr>
      <vt:lpstr>SLOVENŠČINA</vt:lpstr>
      <vt:lpstr>ALBANŠČINA</vt:lpstr>
      <vt:lpstr>BOSANŠČINA</vt:lpstr>
      <vt:lpstr>HRVAŠČINA</vt:lpstr>
      <vt:lpstr>FRANCOŠČINA</vt:lpstr>
      <vt:lpstr>MAKEDONŠČINA</vt:lpstr>
      <vt:lpstr>MALGAŠČINA</vt:lpstr>
      <vt:lpstr>NEMŠČINA</vt:lpstr>
      <vt:lpstr>RUŠČINA</vt:lpstr>
      <vt:lpstr>SRBŠČINA</vt:lpstr>
      <vt:lpstr>PowerPointova predstavitev</vt:lpstr>
      <vt:lpstr>PowerPointova predstavitev</vt:lpstr>
      <vt:lpstr>Delež jezikov v vlogi materinščine</vt:lpstr>
      <vt:lpstr>Materinski jeziki dijakov Gimnazije Ptuj</vt:lpstr>
      <vt:lpstr>Tone Pavček: Angel prvega koraka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Nina</dc:creator>
  <cp:lastModifiedBy>Administrator</cp:lastModifiedBy>
  <cp:revision>41</cp:revision>
  <dcterms:created xsi:type="dcterms:W3CDTF">2014-02-18T21:05:32Z</dcterms:created>
  <dcterms:modified xsi:type="dcterms:W3CDTF">2015-03-06T21:23:52Z</dcterms:modified>
</cp:coreProperties>
</file>